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5" r:id="rId1"/>
  </p:sldMasterIdLst>
  <p:notesMasterIdLst>
    <p:notesMasterId r:id="rId12"/>
  </p:notesMasterIdLst>
  <p:sldIdLst>
    <p:sldId id="286" r:id="rId2"/>
    <p:sldId id="287" r:id="rId3"/>
    <p:sldId id="280" r:id="rId4"/>
    <p:sldId id="288" r:id="rId5"/>
    <p:sldId id="278" r:id="rId6"/>
    <p:sldId id="259" r:id="rId7"/>
    <p:sldId id="285" r:id="rId8"/>
    <p:sldId id="260" r:id="rId9"/>
    <p:sldId id="261" r:id="rId10"/>
    <p:sldId id="28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orient="horz" pos="2260" userDrawn="1">
          <p15:clr>
            <a:srgbClr val="A4A3A4"/>
          </p15:clr>
        </p15:guide>
        <p15:guide id="3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UKU" initials="M" lastIdx="1" clrIdx="0">
    <p:extLst>
      <p:ext uri="{19B8F6BF-5375-455C-9EA6-DF929625EA0E}">
        <p15:presenceInfo xmlns:p15="http://schemas.microsoft.com/office/powerpoint/2012/main" xmlns="" userId="MARUKU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70" autoAdjust="0"/>
    <p:restoredTop sz="83885" autoAdjust="0"/>
  </p:normalViewPr>
  <p:slideViewPr>
    <p:cSldViewPr snapToGrid="0">
      <p:cViewPr>
        <p:scale>
          <a:sx n="60" d="100"/>
          <a:sy n="60" d="100"/>
        </p:scale>
        <p:origin x="-606" y="-108"/>
      </p:cViewPr>
      <p:guideLst>
        <p:guide orient="horz" pos="2160"/>
        <p:guide orient="horz" pos="2260"/>
        <p:guide pos="3840"/>
      </p:guideLst>
    </p:cSldViewPr>
  </p:slideViewPr>
  <p:outlineViewPr>
    <p:cViewPr>
      <p:scale>
        <a:sx n="33" d="100"/>
        <a:sy n="33" d="100"/>
      </p:scale>
      <p:origin x="250" y="293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05E5CE-88BA-4279-A4A2-A246E40B01D3}" type="datetimeFigureOut">
              <a:rPr lang="en-US" smtClean="0"/>
              <a:pPr/>
              <a:t>2/5/2019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D9A2E8-B582-478A-AC21-C5298C3259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76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2BF1-B25E-4E9F-83A7-C4DD932695E2}" type="datetimeFigureOut">
              <a:rPr lang="en-US" smtClean="0"/>
              <a:pPr/>
              <a:t>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235015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2BF1-B25E-4E9F-83A7-C4DD932695E2}" type="datetimeFigureOut">
              <a:rPr lang="en-US" smtClean="0"/>
              <a:pPr/>
              <a:t>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219178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2BF1-B25E-4E9F-83A7-C4DD932695E2}" type="datetimeFigureOut">
              <a:rPr lang="en-US" smtClean="0"/>
              <a:pPr/>
              <a:t>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42978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2BF1-B25E-4E9F-83A7-C4DD932695E2}" type="datetimeFigureOut">
              <a:rPr lang="en-US" smtClean="0"/>
              <a:pPr/>
              <a:t>2/5/2019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753771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2BF1-B25E-4E9F-83A7-C4DD932695E2}" type="datetimeFigureOut">
              <a:rPr lang="en-US" smtClean="0"/>
              <a:pPr/>
              <a:t>2/5/2019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893719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2BF1-B25E-4E9F-83A7-C4DD932695E2}" type="datetimeFigureOut">
              <a:rPr lang="en-US" smtClean="0"/>
              <a:pPr/>
              <a:t>2/5/2019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392955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2BF1-B25E-4E9F-83A7-C4DD932695E2}" type="datetimeFigureOut">
              <a:rPr lang="en-US" smtClean="0"/>
              <a:pPr/>
              <a:t>2/5/2019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412030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2BF1-B25E-4E9F-83A7-C4DD932695E2}" type="datetimeFigureOut">
              <a:rPr lang="en-US" smtClean="0"/>
              <a:pPr/>
              <a:t>2/5/2019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602140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2BF1-B25E-4E9F-83A7-C4DD932695E2}" type="datetimeFigureOut">
              <a:rPr lang="en-US" smtClean="0"/>
              <a:pPr/>
              <a:t>2/5/2019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705083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2BF1-B25E-4E9F-83A7-C4DD932695E2}" type="datetimeFigureOut">
              <a:rPr lang="en-US" smtClean="0"/>
              <a:pPr/>
              <a:t>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567795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2BF1-B25E-4E9F-83A7-C4DD932695E2}" type="datetimeFigureOut">
              <a:rPr lang="en-US" smtClean="0"/>
              <a:pPr/>
              <a:t>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84155136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2BF1-B25E-4E9F-83A7-C4DD932695E2}" type="datetimeFigureOut">
              <a:rPr lang="en-US" smtClean="0"/>
              <a:pPr/>
              <a:t>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0447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2BF1-B25E-4E9F-83A7-C4DD932695E2}" type="datetimeFigureOut">
              <a:rPr lang="en-US" smtClean="0"/>
              <a:pPr/>
              <a:t>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34040234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2BF1-B25E-4E9F-83A7-C4DD932695E2}" type="datetimeFigureOut">
              <a:rPr lang="en-US" smtClean="0"/>
              <a:pPr/>
              <a:t>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15919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2BF1-B25E-4E9F-83A7-C4DD932695E2}" type="datetimeFigureOut">
              <a:rPr lang="en-US" smtClean="0"/>
              <a:pPr/>
              <a:t>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653044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2BF1-B25E-4E9F-83A7-C4DD932695E2}" type="datetimeFigureOut">
              <a:rPr lang="en-US" smtClean="0"/>
              <a:pPr/>
              <a:t>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726777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602BF1-B25E-4E9F-83A7-C4DD932695E2}" type="datetimeFigureOut">
              <a:rPr lang="en-US" smtClean="0"/>
              <a:pPr/>
              <a:t>2/5/2019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22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  <p:sldLayoutId id="2147483837" r:id="rId2"/>
    <p:sldLayoutId id="2147483838" r:id="rId3"/>
    <p:sldLayoutId id="2147483839" r:id="rId4"/>
    <p:sldLayoutId id="2147483840" r:id="rId5"/>
    <p:sldLayoutId id="2147483841" r:id="rId6"/>
    <p:sldLayoutId id="2147483842" r:id="rId7"/>
    <p:sldLayoutId id="2147483843" r:id="rId8"/>
    <p:sldLayoutId id="2147483844" r:id="rId9"/>
    <p:sldLayoutId id="2147483845" r:id="rId10"/>
    <p:sldLayoutId id="2147483846" r:id="rId11"/>
    <p:sldLayoutId id="2147483847" r:id="rId12"/>
    <p:sldLayoutId id="2147483848" r:id="rId13"/>
    <p:sldLayoutId id="2147483849" r:id="rId14"/>
    <p:sldLayoutId id="2147483850" r:id="rId15"/>
    <p:sldLayoutId id="2147483851" r:id="rId16"/>
  </p:sldLayoutIdLst>
  <p:transition spd="slow">
    <p:fade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8753" y="2073119"/>
            <a:ext cx="116048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2400" dirty="0" smtClean="0">
                <a:latin typeface="Constantia" pitchFamily="18" charset="0"/>
              </a:rPr>
              <a:t>Name </a:t>
            </a:r>
            <a:endParaRPr lang="en-US" sz="2400" dirty="0" smtClean="0">
              <a:latin typeface="Constantia" pitchFamily="18" charset="0"/>
            </a:endParaRPr>
          </a:p>
          <a:p>
            <a:pPr algn="ctr">
              <a:lnSpc>
                <a:spcPct val="200000"/>
              </a:lnSpc>
            </a:pPr>
            <a:r>
              <a:rPr lang="en-US" sz="2400" dirty="0" smtClean="0">
                <a:latin typeface="Constantia" pitchFamily="18" charset="0"/>
              </a:rPr>
              <a:t>Business Proposal </a:t>
            </a:r>
            <a:endParaRPr lang="en-US" sz="2400" dirty="0" smtClean="0">
              <a:latin typeface="Constantia" pitchFamily="18" charset="0"/>
            </a:endParaRPr>
          </a:p>
          <a:p>
            <a:pPr algn="ctr">
              <a:lnSpc>
                <a:spcPct val="200000"/>
              </a:lnSpc>
            </a:pPr>
            <a:r>
              <a:rPr lang="en-US" sz="2400" dirty="0" smtClean="0">
                <a:latin typeface="Constantia" pitchFamily="18" charset="0"/>
              </a:rPr>
              <a:t>Ashford University </a:t>
            </a:r>
            <a:endParaRPr lang="en-US" sz="2400" dirty="0">
              <a:latin typeface="Constantia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6958" y="2277034"/>
            <a:ext cx="8596668" cy="1998751"/>
          </a:xfrm>
        </p:spPr>
        <p:txBody>
          <a:bodyPr>
            <a:noAutofit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Proposal </a:t>
            </a:r>
            <a:r>
              <a:rPr lang="en-US" dirty="0">
                <a:solidFill>
                  <a:srgbClr val="00B050"/>
                </a:solidFill>
              </a:rPr>
              <a:t>for Procedural Changes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2596" y="609600"/>
            <a:ext cx="4507607" cy="678287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Introduction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210614"/>
            <a:ext cx="10944395" cy="5455657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Constantia" pitchFamily="18" charset="0"/>
                <a:cs typeface="Times New Roman" panose="02020603050405020304" pitchFamily="18" charset="0"/>
              </a:rPr>
              <a:t>Many </a:t>
            </a:r>
            <a:r>
              <a:rPr lang="en-US" sz="2400" dirty="0">
                <a:latin typeface="Constantia" pitchFamily="18" charset="0"/>
                <a:cs typeface="Times New Roman" panose="02020603050405020304" pitchFamily="18" charset="0"/>
              </a:rPr>
              <a:t>employees have been injured when working.</a:t>
            </a:r>
          </a:p>
          <a:p>
            <a:endParaRPr lang="en-US" sz="2400" dirty="0">
              <a:latin typeface="Constantia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Constantia" pitchFamily="18" charset="0"/>
                <a:cs typeface="Times New Roman" panose="02020603050405020304" pitchFamily="18" charset="0"/>
              </a:rPr>
              <a:t>These injuries result in ripple effects.</a:t>
            </a:r>
          </a:p>
          <a:p>
            <a:endParaRPr lang="en-US" sz="2400" dirty="0">
              <a:latin typeface="Constantia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Constantia" pitchFamily="18" charset="0"/>
                <a:cs typeface="Times New Roman" panose="02020603050405020304" pitchFamily="18" charset="0"/>
              </a:rPr>
              <a:t>There is an agent need to address the problem.</a:t>
            </a:r>
          </a:p>
          <a:p>
            <a:endParaRPr lang="en-US" sz="2400" dirty="0">
              <a:latin typeface="Constantia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Constantia" pitchFamily="18" charset="0"/>
                <a:cs typeface="Times New Roman" panose="02020603050405020304" pitchFamily="18" charset="0"/>
              </a:rPr>
              <a:t>The problem can be solved  through a number of solutions</a:t>
            </a:r>
          </a:p>
          <a:p>
            <a:endParaRPr lang="en-US" sz="2400" dirty="0">
              <a:latin typeface="Constantia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Constantia" pitchFamily="18" charset="0"/>
                <a:cs typeface="Times New Roman" panose="02020603050405020304" pitchFamily="18" charset="0"/>
              </a:rPr>
              <a:t>They include policy change, procedural changes and  work place </a:t>
            </a:r>
            <a:r>
              <a:rPr lang="en-US" sz="2400" dirty="0" err="1">
                <a:latin typeface="Constantia" pitchFamily="18" charset="0"/>
                <a:cs typeface="Times New Roman" panose="02020603050405020304" pitchFamily="18" charset="0"/>
              </a:rPr>
              <a:t>enviromental</a:t>
            </a:r>
            <a:r>
              <a:rPr lang="en-US" sz="2400" dirty="0">
                <a:latin typeface="Constantia" pitchFamily="18" charset="0"/>
                <a:cs typeface="Times New Roman" panose="02020603050405020304" pitchFamily="18" charset="0"/>
              </a:rPr>
              <a:t> awareness </a:t>
            </a:r>
          </a:p>
        </p:txBody>
      </p:sp>
    </p:spTree>
    <p:extLst>
      <p:ext uri="{BB962C8B-B14F-4D97-AF65-F5344CB8AC3E}">
        <p14:creationId xmlns:p14="http://schemas.microsoft.com/office/powerpoint/2010/main" val="1097588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8958" y="180304"/>
            <a:ext cx="5215943" cy="746975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Introduction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B050"/>
                </a:solidFill>
              </a:rPr>
              <a:t>cont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3091" y="1068946"/>
            <a:ext cx="11042441" cy="5789053"/>
          </a:xfrm>
        </p:spPr>
        <p:txBody>
          <a:bodyPr/>
          <a:lstStyle/>
          <a:p>
            <a:r>
              <a:rPr lang="en-US" sz="2200" dirty="0" smtClean="0">
                <a:latin typeface="Constantia" pitchFamily="18" charset="0"/>
                <a:cs typeface="Times New Roman" panose="02020603050405020304" pitchFamily="18" charset="0"/>
              </a:rPr>
              <a:t>The </a:t>
            </a:r>
            <a:r>
              <a:rPr lang="en-US" sz="2200" dirty="0">
                <a:latin typeface="Constantia" pitchFamily="18" charset="0"/>
                <a:cs typeface="Times New Roman" panose="02020603050405020304" pitchFamily="18" charset="0"/>
              </a:rPr>
              <a:t>paper focuses on procedural change to solve the problem</a:t>
            </a:r>
          </a:p>
          <a:p>
            <a:endParaRPr lang="en-US" sz="2200" dirty="0">
              <a:latin typeface="Constantia" pitchFamily="18" charset="0"/>
              <a:cs typeface="Times New Roman" panose="02020603050405020304" pitchFamily="18" charset="0"/>
            </a:endParaRPr>
          </a:p>
          <a:p>
            <a:r>
              <a:rPr lang="en-US" sz="2200" dirty="0">
                <a:latin typeface="Constantia" pitchFamily="18" charset="0"/>
                <a:cs typeface="Times New Roman" panose="02020603050405020304" pitchFamily="18" charset="0"/>
              </a:rPr>
              <a:t>All stake holders are addressed by the paper.</a:t>
            </a:r>
          </a:p>
          <a:p>
            <a:endParaRPr lang="en-US" sz="2200" dirty="0">
              <a:latin typeface="Constantia" pitchFamily="18" charset="0"/>
              <a:cs typeface="Times New Roman" panose="02020603050405020304" pitchFamily="18" charset="0"/>
            </a:endParaRPr>
          </a:p>
          <a:p>
            <a:r>
              <a:rPr lang="en-US" sz="2200" dirty="0">
                <a:latin typeface="Constantia" pitchFamily="18" charset="0"/>
                <a:cs typeface="Times New Roman" panose="02020603050405020304" pitchFamily="18" charset="0"/>
              </a:rPr>
              <a:t>All the procedural changes should be guided by  OSHA </a:t>
            </a:r>
            <a:r>
              <a:rPr lang="en-US" sz="2200" dirty="0" smtClean="0">
                <a:latin typeface="Constantia" pitchFamily="18" charset="0"/>
                <a:cs typeface="Times New Roman" panose="02020603050405020304" pitchFamily="18" charset="0"/>
              </a:rPr>
              <a:t>standards.</a:t>
            </a:r>
            <a:endParaRPr lang="en-US" sz="2200" dirty="0">
              <a:latin typeface="Constantia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en-US" dirty="0" smtClean="0">
                <a:solidFill>
                  <a:srgbClr val="00B050"/>
                </a:solidFill>
              </a:rPr>
              <a:t>The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777285"/>
            <a:ext cx="11239363" cy="4874238"/>
          </a:xfrm>
        </p:spPr>
        <p:txBody>
          <a:bodyPr>
            <a:normAutofit/>
          </a:bodyPr>
          <a:lstStyle/>
          <a:p>
            <a:r>
              <a:rPr lang="en-US" sz="2200" dirty="0" smtClean="0">
                <a:latin typeface="Constantia" pitchFamily="18" charset="0"/>
              </a:rPr>
              <a:t>Despite </a:t>
            </a:r>
            <a:r>
              <a:rPr lang="en-US" sz="2200" dirty="0">
                <a:latin typeface="Constantia" pitchFamily="18" charset="0"/>
              </a:rPr>
              <a:t>the laid safety culture, employees continue to get injured.</a:t>
            </a:r>
          </a:p>
          <a:p>
            <a:endParaRPr lang="en-US" sz="2200" dirty="0">
              <a:latin typeface="Constantia" pitchFamily="18" charset="0"/>
            </a:endParaRPr>
          </a:p>
          <a:p>
            <a:r>
              <a:rPr lang="en-US" sz="2200" dirty="0">
                <a:latin typeface="Constantia" pitchFamily="18" charset="0"/>
              </a:rPr>
              <a:t>The organization incur cost  in compensating the injured.</a:t>
            </a:r>
          </a:p>
          <a:p>
            <a:endParaRPr lang="en-US" sz="2200" dirty="0">
              <a:latin typeface="Constantia" pitchFamily="18" charset="0"/>
            </a:endParaRPr>
          </a:p>
          <a:p>
            <a:r>
              <a:rPr lang="en-US" sz="2200" dirty="0">
                <a:latin typeface="Constantia" pitchFamily="18" charset="0"/>
              </a:rPr>
              <a:t>According  to federal la w, it is the responsibility of the employer to protect the employees from any known hazard</a:t>
            </a:r>
          </a:p>
          <a:p>
            <a:endParaRPr lang="en-US" sz="2200" dirty="0">
              <a:latin typeface="Constantia" pitchFamily="18" charset="0"/>
            </a:endParaRPr>
          </a:p>
          <a:p>
            <a:r>
              <a:rPr lang="en-US" sz="2200" dirty="0">
                <a:latin typeface="Constantia" pitchFamily="18" charset="0"/>
              </a:rPr>
              <a:t>It is therefore the role of the management to protect the employees  in the  occurring injuries </a:t>
            </a:r>
          </a:p>
        </p:txBody>
      </p:sp>
    </p:spTree>
    <p:extLst>
      <p:ext uri="{BB962C8B-B14F-4D97-AF65-F5344CB8AC3E}">
        <p14:creationId xmlns:p14="http://schemas.microsoft.com/office/powerpoint/2010/main" val="9787603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5312" y="270456"/>
            <a:ext cx="7818689" cy="81136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Proposed Solutions</a:t>
            </a:r>
            <a:r>
              <a:rPr lang="en-US" dirty="0">
                <a:solidFill>
                  <a:srgbClr val="00B050"/>
                </a:solidFill>
                <a:latin typeface="Constantia" pitchFamily="18" charset="0"/>
              </a:rPr>
              <a:t/>
            </a:r>
            <a:br>
              <a:rPr lang="en-US" dirty="0">
                <a:solidFill>
                  <a:srgbClr val="00B050"/>
                </a:solidFill>
                <a:latin typeface="Constantia" pitchFamily="18" charset="0"/>
              </a:rPr>
            </a:br>
            <a:endParaRPr lang="en-US" dirty="0">
              <a:solidFill>
                <a:srgbClr val="00B050"/>
              </a:solidFill>
              <a:latin typeface="Constant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533831"/>
            <a:ext cx="11077132" cy="4911213"/>
          </a:xfrm>
        </p:spPr>
        <p:txBody>
          <a:bodyPr>
            <a:noAutofit/>
          </a:bodyPr>
          <a:lstStyle/>
          <a:p>
            <a:r>
              <a:rPr lang="en-US" sz="2200" dirty="0" smtClean="0">
                <a:latin typeface="Constantia" pitchFamily="18" charset="0"/>
              </a:rPr>
              <a:t>Change </a:t>
            </a:r>
            <a:r>
              <a:rPr lang="en-US" sz="2200" dirty="0">
                <a:latin typeface="Constantia" pitchFamily="18" charset="0"/>
              </a:rPr>
              <a:t>in the work procedures.</a:t>
            </a:r>
          </a:p>
          <a:p>
            <a:endParaRPr lang="en-US" sz="2200" dirty="0">
              <a:latin typeface="Constantia" pitchFamily="18" charset="0"/>
            </a:endParaRPr>
          </a:p>
          <a:p>
            <a:r>
              <a:rPr lang="en-US" sz="2200" dirty="0">
                <a:latin typeface="Constantia" pitchFamily="18" charset="0"/>
              </a:rPr>
              <a:t>Giving the responsibility of ensuring employees’ safety  from the management to the employees.</a:t>
            </a:r>
          </a:p>
          <a:p>
            <a:endParaRPr lang="en-US" sz="2200" dirty="0">
              <a:latin typeface="Constantia" pitchFamily="18" charset="0"/>
            </a:endParaRPr>
          </a:p>
          <a:p>
            <a:r>
              <a:rPr lang="en-US" sz="2200" dirty="0">
                <a:latin typeface="Constantia" pitchFamily="18" charset="0"/>
              </a:rPr>
              <a:t>Active involvement of  employees in procedure development and implementation.</a:t>
            </a:r>
          </a:p>
          <a:p>
            <a:endParaRPr lang="en-US" sz="2200" dirty="0">
              <a:latin typeface="Constantia" pitchFamily="18" charset="0"/>
            </a:endParaRPr>
          </a:p>
          <a:p>
            <a:r>
              <a:rPr lang="en-US" sz="2200" dirty="0">
                <a:latin typeface="Constantia" pitchFamily="18" charset="0"/>
              </a:rPr>
              <a:t>Use of past injuries to employees on the effects of not following the safety culture. </a:t>
            </a:r>
          </a:p>
        </p:txBody>
      </p:sp>
    </p:spTree>
    <p:extLst>
      <p:ext uri="{BB962C8B-B14F-4D97-AF65-F5344CB8AC3E}">
        <p14:creationId xmlns:p14="http://schemas.microsoft.com/office/powerpoint/2010/main" val="14712889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Proposed solution Cont.…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71223"/>
            <a:ext cx="11325776" cy="5125791"/>
          </a:xfrm>
        </p:spPr>
        <p:txBody>
          <a:bodyPr>
            <a:normAutofit/>
          </a:bodyPr>
          <a:lstStyle/>
          <a:p>
            <a:r>
              <a:rPr lang="en-US" sz="2200" dirty="0" smtClean="0">
                <a:latin typeface="Constantia" pitchFamily="18" charset="0"/>
              </a:rPr>
              <a:t>Making </a:t>
            </a:r>
            <a:r>
              <a:rPr lang="en-US" sz="2200" dirty="0">
                <a:latin typeface="Constantia" pitchFamily="18" charset="0"/>
              </a:rPr>
              <a:t>sure that the employees have a clear understanding of the procedures</a:t>
            </a:r>
          </a:p>
          <a:p>
            <a:endParaRPr lang="en-US" sz="2200" dirty="0">
              <a:latin typeface="Constantia" pitchFamily="18" charset="0"/>
            </a:endParaRPr>
          </a:p>
          <a:p>
            <a:r>
              <a:rPr lang="en-US" sz="2200" dirty="0">
                <a:latin typeface="Constantia" pitchFamily="18" charset="0"/>
              </a:rPr>
              <a:t>Making the employees understand the need for keeping tools safe.</a:t>
            </a:r>
          </a:p>
          <a:p>
            <a:endParaRPr lang="en-US" sz="2200" dirty="0">
              <a:latin typeface="Constantia" pitchFamily="18" charset="0"/>
            </a:endParaRPr>
          </a:p>
          <a:p>
            <a:r>
              <a:rPr lang="en-US" sz="2200" dirty="0">
                <a:latin typeface="Constantia" pitchFamily="18" charset="0"/>
              </a:rPr>
              <a:t>Management ensuring that the employees do not use shortcuts as they safety.</a:t>
            </a:r>
          </a:p>
          <a:p>
            <a:endParaRPr lang="en-US" sz="2200" dirty="0">
              <a:latin typeface="Constantia" pitchFamily="18" charset="0"/>
            </a:endParaRPr>
          </a:p>
          <a:p>
            <a:r>
              <a:rPr lang="en-US" sz="2200" dirty="0">
                <a:latin typeface="Constantia" pitchFamily="18" charset="0"/>
              </a:rPr>
              <a:t>The management should fund the process to ensure its success.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80304"/>
            <a:ext cx="8596668" cy="785611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Expected Solutions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297859"/>
            <a:ext cx="11018138" cy="5294670"/>
          </a:xfrm>
        </p:spPr>
        <p:txBody>
          <a:bodyPr>
            <a:normAutofit/>
          </a:bodyPr>
          <a:lstStyle/>
          <a:p>
            <a:r>
              <a:rPr lang="en-US" sz="2200" dirty="0" smtClean="0">
                <a:latin typeface="Constantia" pitchFamily="18" charset="0"/>
              </a:rPr>
              <a:t>Reduce </a:t>
            </a:r>
            <a:r>
              <a:rPr lang="en-US" sz="2200" dirty="0">
                <a:latin typeface="Constantia" pitchFamily="18" charset="0"/>
              </a:rPr>
              <a:t>unnecessary cost  in compensation and law charges</a:t>
            </a:r>
          </a:p>
          <a:p>
            <a:endParaRPr lang="en-US" sz="2200" dirty="0">
              <a:latin typeface="Constantia" pitchFamily="18" charset="0"/>
            </a:endParaRPr>
          </a:p>
          <a:p>
            <a:r>
              <a:rPr lang="en-US" sz="2200" dirty="0">
                <a:latin typeface="Constantia" pitchFamily="18" charset="0"/>
              </a:rPr>
              <a:t>There will also be a mutual relationship between the management and the  employee.</a:t>
            </a:r>
          </a:p>
          <a:p>
            <a:endParaRPr lang="en-US" sz="2200" dirty="0">
              <a:latin typeface="Constantia" pitchFamily="18" charset="0"/>
            </a:endParaRPr>
          </a:p>
          <a:p>
            <a:r>
              <a:rPr lang="en-US" sz="2200" dirty="0">
                <a:latin typeface="Constantia" pitchFamily="18" charset="0"/>
              </a:rPr>
              <a:t>The employees will be more willing to cooperate in achieving the organization  goals.</a:t>
            </a:r>
          </a:p>
          <a:p>
            <a:endParaRPr lang="en-US" sz="2200" dirty="0">
              <a:latin typeface="Constantia" pitchFamily="18" charset="0"/>
            </a:endParaRPr>
          </a:p>
          <a:p>
            <a:r>
              <a:rPr lang="en-US" sz="2200" dirty="0">
                <a:latin typeface="Constantia" pitchFamily="18" charset="0"/>
              </a:rPr>
              <a:t>The management will have ample time concentrate in more important  matters.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200" dirty="0">
                <a:latin typeface="Constantia" pitchFamily="18" charset="0"/>
              </a:rPr>
              <a:t>.</a:t>
            </a:r>
          </a:p>
          <a:p>
            <a:pPr marL="0" indent="0">
              <a:lnSpc>
                <a:spcPct val="200000"/>
              </a:lnSpc>
              <a:buNone/>
            </a:pPr>
            <a:endParaRPr lang="en-US" sz="2200" dirty="0" smtClean="0">
              <a:latin typeface="Constantia" pitchFamily="18" charset="0"/>
            </a:endParaRPr>
          </a:p>
          <a:p>
            <a:pPr>
              <a:lnSpc>
                <a:spcPct val="200000"/>
              </a:lnSpc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3481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4765" y="0"/>
            <a:ext cx="8596668" cy="1313645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Conclusion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214" y="1150883"/>
            <a:ext cx="11895785" cy="5517931"/>
          </a:xfrm>
        </p:spPr>
        <p:txBody>
          <a:bodyPr>
            <a:normAutofit fontScale="92500"/>
          </a:bodyPr>
          <a:lstStyle/>
          <a:p>
            <a:pPr marL="685800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Constantia" pitchFamily="18" charset="0"/>
              </a:rPr>
              <a:t>There </a:t>
            </a:r>
            <a:r>
              <a:rPr lang="en-US" sz="2200" dirty="0">
                <a:latin typeface="Constantia" pitchFamily="18" charset="0"/>
              </a:rPr>
              <a:t>is a need in the organization to keep on revising procedure for safety. </a:t>
            </a:r>
          </a:p>
          <a:p>
            <a:pPr marL="685800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200" dirty="0">
                <a:latin typeface="Constantia" pitchFamily="18" charset="0"/>
              </a:rPr>
              <a:t>Though an organization have safety culture employees still get injured.</a:t>
            </a:r>
          </a:p>
          <a:p>
            <a:pPr marL="685800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200" dirty="0">
                <a:latin typeface="Constantia" pitchFamily="18" charset="0"/>
              </a:rPr>
              <a:t>Working close with the employee in changing the procedures in safety  culture  is important.</a:t>
            </a:r>
          </a:p>
          <a:p>
            <a:pPr marL="685800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200" dirty="0">
                <a:latin typeface="Constantia" pitchFamily="18" charset="0"/>
              </a:rPr>
              <a:t>It gives them a sense of ownership  and commitment to the set procedures.</a:t>
            </a:r>
          </a:p>
          <a:p>
            <a:pPr marL="685800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200" dirty="0">
                <a:latin typeface="Constantia" pitchFamily="18" charset="0"/>
              </a:rPr>
              <a:t> Funding  the process, that is the training and other set goals in safety, by the management give employees confidence that they are for employee. </a:t>
            </a:r>
            <a:endParaRPr lang="en-US" sz="2200" dirty="0" smtClean="0">
              <a:latin typeface="Constantia" pitchFamily="18" charset="0"/>
            </a:endParaRPr>
          </a:p>
          <a:p>
            <a:pPr marL="685800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200" dirty="0">
                <a:latin typeface="Constantia" pitchFamily="18" charset="0"/>
              </a:rPr>
              <a:t>Changing the procedures in safety works  for the benefits of the organization.</a:t>
            </a:r>
          </a:p>
          <a:p>
            <a:pPr indent="0">
              <a:lnSpc>
                <a:spcPct val="200000"/>
              </a:lnSpc>
              <a:buNone/>
            </a:pPr>
            <a:endParaRPr lang="en-US" sz="2200" dirty="0">
              <a:latin typeface="Constantia" pitchFamily="18" charset="0"/>
            </a:endParaRPr>
          </a:p>
          <a:p>
            <a:pPr>
              <a:buNone/>
            </a:pPr>
            <a:endParaRPr lang="en-US" dirty="0" smtClean="0">
              <a:latin typeface="Constantia" pitchFamily="18" charset="0"/>
            </a:endParaRPr>
          </a:p>
          <a:p>
            <a:endParaRPr lang="en-US" dirty="0"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7356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7269" y="283780"/>
            <a:ext cx="6921061" cy="756744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References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898634"/>
            <a:ext cx="10900150" cy="5959366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US" dirty="0" err="1" smtClean="0">
                <a:latin typeface="Constantia" pitchFamily="18" charset="0"/>
              </a:rPr>
              <a:t>Bovee</a:t>
            </a:r>
            <a:r>
              <a:rPr lang="en-US" dirty="0">
                <a:latin typeface="Constantia" pitchFamily="18" charset="0"/>
              </a:rPr>
              <a:t>, C. L., &amp; </a:t>
            </a:r>
            <a:r>
              <a:rPr lang="en-US" dirty="0" err="1">
                <a:latin typeface="Constantia" pitchFamily="18" charset="0"/>
              </a:rPr>
              <a:t>Thill</a:t>
            </a:r>
            <a:r>
              <a:rPr lang="en-US" dirty="0">
                <a:latin typeface="Constantia" pitchFamily="18" charset="0"/>
              </a:rPr>
              <a:t>, J. V. (2016). Business communication today (13th ed.). </a:t>
            </a:r>
            <a:r>
              <a:rPr lang="en-US" dirty="0">
                <a:latin typeface="Constantia" pitchFamily="18" charset="0"/>
              </a:rPr>
              <a:t>Upper Saddle River, NJ: Pearson Prentice Hall</a:t>
            </a:r>
            <a:r>
              <a:rPr lang="en-US" dirty="0" smtClean="0">
                <a:latin typeface="Constantia" pitchFamily="18" charset="0"/>
              </a:rPr>
              <a:t>.</a:t>
            </a:r>
            <a:endParaRPr lang="en-US" dirty="0">
              <a:latin typeface="Constantia" pitchFamily="18" charset="0"/>
            </a:endParaRPr>
          </a:p>
          <a:p>
            <a:pPr>
              <a:lnSpc>
                <a:spcPct val="200000"/>
              </a:lnSpc>
            </a:pPr>
            <a:r>
              <a:rPr lang="en-US" dirty="0">
                <a:latin typeface="Constantia" pitchFamily="18" charset="0"/>
              </a:rPr>
              <a:t>7.2 Health and Safety: Principles, Responsibilities, and Practices | </a:t>
            </a:r>
            <a:r>
              <a:rPr lang="en-US" dirty="0" err="1">
                <a:latin typeface="Constantia" pitchFamily="18" charset="0"/>
              </a:rPr>
              <a:t>DoResearch</a:t>
            </a:r>
            <a:r>
              <a:rPr lang="en-US" dirty="0">
                <a:latin typeface="Constantia" pitchFamily="18" charset="0"/>
              </a:rPr>
              <a:t>. (</a:t>
            </a:r>
            <a:r>
              <a:rPr lang="en-US" dirty="0" err="1">
                <a:latin typeface="Constantia" pitchFamily="18" charset="0"/>
              </a:rPr>
              <a:t>n.d.</a:t>
            </a:r>
            <a:r>
              <a:rPr lang="en-US" dirty="0">
                <a:latin typeface="Constantia" pitchFamily="18" charset="0"/>
              </a:rPr>
              <a:t>). Retrieved February 4, 2019, from https://doresearch.stanford.edu/policies/research-policy-handbook/environmental-health-and-safety/health-and-safety-principles</a:t>
            </a:r>
          </a:p>
          <a:p>
            <a:pPr>
              <a:lnSpc>
                <a:spcPct val="200000"/>
              </a:lnSpc>
            </a:pPr>
            <a:r>
              <a:rPr lang="en-US" dirty="0">
                <a:latin typeface="Constantia" pitchFamily="18" charset="0"/>
              </a:rPr>
              <a:t>Building a Culture of Safety: 6 Steps to Take Today. (</a:t>
            </a:r>
            <a:r>
              <a:rPr lang="en-US" dirty="0" err="1">
                <a:latin typeface="Constantia" pitchFamily="18" charset="0"/>
              </a:rPr>
              <a:t>n.d.</a:t>
            </a:r>
            <a:r>
              <a:rPr lang="en-US" dirty="0">
                <a:latin typeface="Constantia" pitchFamily="18" charset="0"/>
              </a:rPr>
              <a:t>). Retrieved February 4, 2019, from https://www.arbill.com/arbill-safety-blog/building-a-culture-of-safety-6-steps-to-take-today-0</a:t>
            </a:r>
          </a:p>
          <a:p>
            <a:pPr>
              <a:lnSpc>
                <a:spcPct val="200000"/>
              </a:lnSpc>
            </a:pPr>
            <a:r>
              <a:rPr lang="en-US" dirty="0">
                <a:latin typeface="Constantia" pitchFamily="18" charset="0"/>
              </a:rPr>
              <a:t>The New OSHA - SIX PRINCIPLES OF THE NEW OSHA FOR PROTECTING AMERICA’S WORKERS. (</a:t>
            </a:r>
            <a:r>
              <a:rPr lang="en-US" dirty="0" err="1">
                <a:latin typeface="Constantia" pitchFamily="18" charset="0"/>
              </a:rPr>
              <a:t>n.d.</a:t>
            </a:r>
            <a:r>
              <a:rPr lang="en-US" dirty="0">
                <a:latin typeface="Constantia" pitchFamily="18" charset="0"/>
              </a:rPr>
              <a:t>). Retrieved February 4, 2019, from https://www.osha.gov/archive/html/protecting.html</a:t>
            </a:r>
          </a:p>
        </p:txBody>
      </p:sp>
    </p:spTree>
    <p:extLst>
      <p:ext uri="{BB962C8B-B14F-4D97-AF65-F5344CB8AC3E}">
        <p14:creationId xmlns:p14="http://schemas.microsoft.com/office/powerpoint/2010/main" val="33398116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1341</TotalTime>
  <Words>517</Words>
  <Application>Microsoft Office PowerPoint</Application>
  <PresentationFormat>Custom</PresentationFormat>
  <Paragraphs>74</Paragraphs>
  <Slides>10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Facet</vt:lpstr>
      <vt:lpstr>PowerPoint Presentation</vt:lpstr>
      <vt:lpstr>Proposal for Procedural Changes</vt:lpstr>
      <vt:lpstr>Introduction</vt:lpstr>
      <vt:lpstr>Introduction cont…</vt:lpstr>
      <vt:lpstr>The Problem</vt:lpstr>
      <vt:lpstr>Proposed Solutions </vt:lpstr>
      <vt:lpstr>Proposed solution Cont.…</vt:lpstr>
      <vt:lpstr>Expected Solutions</vt:lpstr>
      <vt:lpstr>Conclusion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Simon</cp:lastModifiedBy>
  <cp:revision>221</cp:revision>
  <dcterms:created xsi:type="dcterms:W3CDTF">2016-05-08T08:20:33Z</dcterms:created>
  <dcterms:modified xsi:type="dcterms:W3CDTF">2019-02-05T02:25:33Z</dcterms:modified>
</cp:coreProperties>
</file>